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IBM Plex Sans" panose="020B0503050203000203" pitchFamily="34" charset="0"/>
      <p:regular r:id="rId18"/>
      <p:bold r:id="rId19"/>
    </p:embeddedFont>
    <p:embeddedFont>
      <p:font typeface="Outfit Medium" pitchFamily="2" charset="0"/>
      <p:regular r:id="rId20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22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208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57014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10" Type="http://schemas.openxmlformats.org/officeDocument/2006/relationships/image" Target="../media/image21.svg"/><Relationship Id="rId4" Type="http://schemas.openxmlformats.org/officeDocument/2006/relationships/image" Target="../media/image15.svg"/><Relationship Id="rId9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02456"/>
            <a:ext cx="7556421" cy="14327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🎉</a:t>
            </a:r>
            <a:r>
              <a:rPr lang="en-US" sz="44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 Bienvenue au 203 Celebration Hub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541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Bonjour à tous ! Aujourd'hui, nous allons découvrir ensemble un nouveau système créé spécialement pour notre classe. C'est une plateforme en ligne qui va transformer nos célébrations d'anniversaires en moments encore plus magiques et mémorables !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56830" y="725686"/>
            <a:ext cx="6391751" cy="724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🎊 Pourquoi ce Système 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2256830" y="1789867"/>
            <a:ext cx="5676424" cy="1685092"/>
          </a:xfrm>
          <a:prstGeom prst="roundRect">
            <a:avLst>
              <a:gd name="adj" fmla="val 12115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5" name="Text 2"/>
          <p:cNvSpPr/>
          <p:nvPr/>
        </p:nvSpPr>
        <p:spPr>
          <a:xfrm>
            <a:off x="2491264" y="2024301"/>
            <a:ext cx="32204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🎉 Célébrations spéciales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491264" y="2514719"/>
            <a:ext cx="52075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Rendre chaque anniversaire unique et mémorable pour tous les élèves de la classe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8160068" y="1789867"/>
            <a:ext cx="5676543" cy="1685092"/>
          </a:xfrm>
          <a:prstGeom prst="roundRect">
            <a:avLst>
              <a:gd name="adj" fmla="val 12115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8" name="Text 5"/>
          <p:cNvSpPr/>
          <p:nvPr/>
        </p:nvSpPr>
        <p:spPr>
          <a:xfrm>
            <a:off x="8394502" y="20243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🤝 Esprit d'équipe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394502" y="2514719"/>
            <a:ext cx="52076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Créer des liens solides et développer la solidarité entre tous les camarades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2256830" y="3701772"/>
            <a:ext cx="5676424" cy="1685092"/>
          </a:xfrm>
          <a:prstGeom prst="roundRect">
            <a:avLst>
              <a:gd name="adj" fmla="val 12115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1" name="Text 8"/>
          <p:cNvSpPr/>
          <p:nvPr/>
        </p:nvSpPr>
        <p:spPr>
          <a:xfrm>
            <a:off x="2491264" y="3936206"/>
            <a:ext cx="34929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🎁 Récompenses collectives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2491264" y="4426625"/>
            <a:ext cx="52075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Gagner ensemble des activités spéciales quand on travaille tous main dans la main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160068" y="3701772"/>
            <a:ext cx="5676543" cy="1685092"/>
          </a:xfrm>
          <a:prstGeom prst="roundRect">
            <a:avLst>
              <a:gd name="adj" fmla="val 12115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4" name="Text 11"/>
          <p:cNvSpPr/>
          <p:nvPr/>
        </p:nvSpPr>
        <p:spPr>
          <a:xfrm>
            <a:off x="8394502" y="39362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🗳️ Voix démocratique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394502" y="4426625"/>
            <a:ext cx="520767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Apprendre à exprimer son opinion et à respecter les choix du groupe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2596991" y="5897166"/>
            <a:ext cx="112396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"C'est un projet collaboratif où chaque élève compte et où vos actions ont un véritable impact !"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2256830" y="5642015"/>
            <a:ext cx="30480" cy="873204"/>
          </a:xfrm>
          <a:prstGeom prst="rect">
            <a:avLst/>
          </a:prstGeom>
          <a:solidFill>
            <a:srgbClr val="A2B9F9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8" name="Text 15"/>
          <p:cNvSpPr/>
          <p:nvPr/>
        </p:nvSpPr>
        <p:spPr>
          <a:xfrm>
            <a:off x="2256830" y="6770370"/>
            <a:ext cx="11579781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N'hésitez jamais à poser des questions si quelque chose n'est pas clair. Nous sommes une équipe et nous nous entraidons toujours ! 💪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29571"/>
            <a:ext cx="11341298" cy="1448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🚀</a:t>
            </a:r>
            <a:r>
              <a:rPr lang="en-US" sz="89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 C'est Parti !</a:t>
            </a:r>
            <a:endParaRPr lang="en-US" sz="8900" dirty="0"/>
          </a:p>
        </p:txBody>
      </p:sp>
      <p:sp>
        <p:nvSpPr>
          <p:cNvPr id="3" name="Text 1"/>
          <p:cNvSpPr/>
          <p:nvPr/>
        </p:nvSpPr>
        <p:spPr>
          <a:xfrm>
            <a:off x="793790" y="323135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86401"/>
            <a:ext cx="4196358" cy="30480"/>
          </a:xfrm>
          <a:prstGeom prst="rect">
            <a:avLst/>
          </a:prstGeom>
          <a:solidFill>
            <a:srgbClr val="A2B9F9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5" name="Text 3"/>
          <p:cNvSpPr/>
          <p:nvPr/>
        </p:nvSpPr>
        <p:spPr>
          <a:xfrm>
            <a:off x="793790" y="3760708"/>
            <a:ext cx="38178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Connectez-vous sur le site web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16962" y="323135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586401"/>
            <a:ext cx="4196358" cy="30480"/>
          </a:xfrm>
          <a:prstGeom prst="rect">
            <a:avLst/>
          </a:prstGeom>
          <a:solidFill>
            <a:srgbClr val="A2B9F9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6"/>
          <p:cNvSpPr/>
          <p:nvPr/>
        </p:nvSpPr>
        <p:spPr>
          <a:xfrm>
            <a:off x="5216962" y="3760708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Explorez toutes les sections disponibles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40133" y="323135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586401"/>
            <a:ext cx="4196358" cy="30480"/>
          </a:xfrm>
          <a:prstGeom prst="rect">
            <a:avLst/>
          </a:prstGeom>
          <a:solidFill>
            <a:srgbClr val="A2B9F9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Text 9"/>
          <p:cNvSpPr/>
          <p:nvPr/>
        </p:nvSpPr>
        <p:spPr>
          <a:xfrm>
            <a:off x="9640133" y="3760708"/>
            <a:ext cx="4196358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Envoyez des messages pour les anniversaires à venir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93790" y="486620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221248"/>
            <a:ext cx="6407944" cy="30480"/>
          </a:xfrm>
          <a:prstGeom prst="rect">
            <a:avLst/>
          </a:prstGeom>
          <a:solidFill>
            <a:srgbClr val="A2B9F9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Text 12"/>
          <p:cNvSpPr/>
          <p:nvPr/>
        </p:nvSpPr>
        <p:spPr>
          <a:xfrm>
            <a:off x="793790" y="5395555"/>
            <a:ext cx="640794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Suivez notre progression vers l'objectif des 9 personnes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428548" y="4866203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05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5221248"/>
            <a:ext cx="6407944" cy="30480"/>
          </a:xfrm>
          <a:prstGeom prst="rect">
            <a:avLst/>
          </a:prstGeom>
          <a:solidFill>
            <a:srgbClr val="A2B9F9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7" name="Text 15"/>
          <p:cNvSpPr/>
          <p:nvPr/>
        </p:nvSpPr>
        <p:spPr>
          <a:xfrm>
            <a:off x="7428548" y="5395555"/>
            <a:ext cx="640794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Votez pour vos activités préférées dès que c'est activé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529387"/>
            <a:ext cx="13042821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Bon courage et amusez-vous bien ! Ensemble, nous allons faire de cette année scolaire une aventure inoubliable ! </a:t>
            </a:r>
            <a:r>
              <a:rPr lang="en-US" sz="1750" b="1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🎉✨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2358" y="608052"/>
            <a:ext cx="10293310" cy="704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📱</a:t>
            </a:r>
            <a:r>
              <a:rPr lang="en-US" sz="43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 Qu'est-ce que le 203 Celebration Hub ?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772358" y="1754267"/>
            <a:ext cx="6432471" cy="2522577"/>
          </a:xfrm>
          <a:prstGeom prst="roundRect">
            <a:avLst>
              <a:gd name="adj" fmla="val 7874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4" name="Shape 2"/>
          <p:cNvSpPr/>
          <p:nvPr/>
        </p:nvSpPr>
        <p:spPr>
          <a:xfrm>
            <a:off x="1000601" y="1982510"/>
            <a:ext cx="661987" cy="661988"/>
          </a:xfrm>
          <a:prstGeom prst="roundRect">
            <a:avLst>
              <a:gd name="adj" fmla="val 13811579"/>
            </a:avLst>
          </a:prstGeom>
          <a:solidFill>
            <a:srgbClr val="A2B9F9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82648" y="2164437"/>
            <a:ext cx="297894" cy="29789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00601" y="2865120"/>
            <a:ext cx="321135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Calendrier d'anniversaires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000601" y="3342322"/>
            <a:ext cx="5975985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Consultez tous les anniversaires de la classe en un coup d'œil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7425452" y="1754267"/>
            <a:ext cx="6432590" cy="2522577"/>
          </a:xfrm>
          <a:prstGeom prst="roundRect">
            <a:avLst>
              <a:gd name="adj" fmla="val 7874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9" name="Shape 6"/>
          <p:cNvSpPr/>
          <p:nvPr/>
        </p:nvSpPr>
        <p:spPr>
          <a:xfrm>
            <a:off x="7653695" y="1982510"/>
            <a:ext cx="661987" cy="661988"/>
          </a:xfrm>
          <a:prstGeom prst="roundRect">
            <a:avLst>
              <a:gd name="adj" fmla="val 13811579"/>
            </a:avLst>
          </a:prstGeom>
          <a:solidFill>
            <a:srgbClr val="A2B9F9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35741" y="2164437"/>
            <a:ext cx="297894" cy="297894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53695" y="2865120"/>
            <a:ext cx="2923223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Messages personnalisés</a:t>
            </a:r>
            <a:endParaRPr lang="en-US" sz="2150" dirty="0"/>
          </a:p>
        </p:txBody>
      </p:sp>
      <p:sp>
        <p:nvSpPr>
          <p:cNvPr id="12" name="Text 8"/>
          <p:cNvSpPr/>
          <p:nvPr/>
        </p:nvSpPr>
        <p:spPr>
          <a:xfrm>
            <a:off x="7653695" y="3342322"/>
            <a:ext cx="5976104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Envoyez des vœux secrets ou publics à vos camarades</a:t>
            </a:r>
            <a:endParaRPr lang="en-US" sz="1700" dirty="0"/>
          </a:p>
        </p:txBody>
      </p:sp>
      <p:sp>
        <p:nvSpPr>
          <p:cNvPr id="13" name="Shape 9"/>
          <p:cNvSpPr/>
          <p:nvPr/>
        </p:nvSpPr>
        <p:spPr>
          <a:xfrm>
            <a:off x="772358" y="4497467"/>
            <a:ext cx="6432471" cy="2169438"/>
          </a:xfrm>
          <a:prstGeom prst="roundRect">
            <a:avLst>
              <a:gd name="adj" fmla="val 9156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4" name="Shape 10"/>
          <p:cNvSpPr/>
          <p:nvPr/>
        </p:nvSpPr>
        <p:spPr>
          <a:xfrm>
            <a:off x="1000601" y="4725710"/>
            <a:ext cx="661987" cy="661988"/>
          </a:xfrm>
          <a:prstGeom prst="roundRect">
            <a:avLst>
              <a:gd name="adj" fmla="val 13811579"/>
            </a:avLst>
          </a:prstGeom>
          <a:solidFill>
            <a:srgbClr val="A2B9F9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82648" y="4907637"/>
            <a:ext cx="297894" cy="297894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00601" y="5608320"/>
            <a:ext cx="275867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Objectif collectif</a:t>
            </a:r>
            <a:endParaRPr lang="en-US" sz="2150" dirty="0"/>
          </a:p>
        </p:txBody>
      </p:sp>
      <p:sp>
        <p:nvSpPr>
          <p:cNvPr id="17" name="Text 12"/>
          <p:cNvSpPr/>
          <p:nvPr/>
        </p:nvSpPr>
        <p:spPr>
          <a:xfrm>
            <a:off x="1000601" y="6085523"/>
            <a:ext cx="5975985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Progressez ensemble vers une récompense spéciale</a:t>
            </a:r>
            <a:endParaRPr lang="en-US" sz="1700" dirty="0"/>
          </a:p>
        </p:txBody>
      </p:sp>
      <p:sp>
        <p:nvSpPr>
          <p:cNvPr id="18" name="Shape 13"/>
          <p:cNvSpPr/>
          <p:nvPr/>
        </p:nvSpPr>
        <p:spPr>
          <a:xfrm>
            <a:off x="7425452" y="4497467"/>
            <a:ext cx="6432590" cy="2169438"/>
          </a:xfrm>
          <a:prstGeom prst="roundRect">
            <a:avLst>
              <a:gd name="adj" fmla="val 9156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9" name="Shape 14"/>
          <p:cNvSpPr/>
          <p:nvPr/>
        </p:nvSpPr>
        <p:spPr>
          <a:xfrm>
            <a:off x="7653695" y="4725710"/>
            <a:ext cx="661987" cy="661988"/>
          </a:xfrm>
          <a:prstGeom prst="roundRect">
            <a:avLst>
              <a:gd name="adj" fmla="val 13811579"/>
            </a:avLst>
          </a:prstGeom>
          <a:solidFill>
            <a:srgbClr val="A2B9F9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35741" y="4907637"/>
            <a:ext cx="297894" cy="297894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653695" y="5608320"/>
            <a:ext cx="2758678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Votes démocratiques</a:t>
            </a:r>
            <a:endParaRPr lang="en-US" sz="2150" dirty="0"/>
          </a:p>
        </p:txBody>
      </p:sp>
      <p:sp>
        <p:nvSpPr>
          <p:cNvPr id="22" name="Text 16"/>
          <p:cNvSpPr/>
          <p:nvPr/>
        </p:nvSpPr>
        <p:spPr>
          <a:xfrm>
            <a:off x="7653695" y="6085523"/>
            <a:ext cx="5976104" cy="3531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Choisissez ensemble vos activités de groupe préférées</a:t>
            </a:r>
            <a:endParaRPr lang="en-US" sz="1700" dirty="0"/>
          </a:p>
        </p:txBody>
      </p:sp>
      <p:sp>
        <p:nvSpPr>
          <p:cNvPr id="23" name="Text 17"/>
          <p:cNvSpPr/>
          <p:nvPr/>
        </p:nvSpPr>
        <p:spPr>
          <a:xfrm>
            <a:off x="772358" y="6915150"/>
            <a:ext cx="13085683" cy="7062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C'est un site web interactif qui rassemble toute la classe autour de moments de célébration et de partage. Chacun a un rôle important à jouer !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6966" y="382548"/>
            <a:ext cx="5159097" cy="442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🎂</a:t>
            </a:r>
            <a:r>
              <a:rPr lang="en-US" sz="27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 Les Anniversaires et Messages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475699" y="1967031"/>
            <a:ext cx="2984659" cy="2608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8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Comment envoyer un message ?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479346" y="2604165"/>
            <a:ext cx="6059677" cy="4452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00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Lorsque l'anniversaire d'un camarade approche (dans 7 jours ou moins), vous pouvez lui envoyer un message spécial. Vous avez le choix entre deux types de messages :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142340" y="4118401"/>
            <a:ext cx="6658570" cy="222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📝</a:t>
            </a:r>
            <a:r>
              <a:rPr lang="en-US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 </a:t>
            </a:r>
            <a:r>
              <a:rPr lang="en-US" b="1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Message secret</a:t>
            </a:r>
            <a:r>
              <a:rPr lang="en-US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 : Seule la personne concernée pourra le lire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142340" y="4737035"/>
            <a:ext cx="6658570" cy="222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50"/>
              </a:lnSpc>
              <a:buSzPct val="100000"/>
              <a:buChar char="•"/>
            </a:pPr>
            <a:r>
              <a:rPr lang="en-US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🌍</a:t>
            </a:r>
            <a:r>
              <a:rPr lang="en-US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 </a:t>
            </a:r>
            <a:r>
              <a:rPr lang="en-US" b="1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Message public</a:t>
            </a:r>
            <a:r>
              <a:rPr lang="en-US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 : Tout le monde dans la classe peut le voir</a:t>
            </a:r>
            <a:endParaRPr lang="en-US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2484" y="1190030"/>
            <a:ext cx="6658570" cy="665857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347901" y="5355669"/>
            <a:ext cx="6967299" cy="1107774"/>
          </a:xfrm>
          <a:prstGeom prst="roundRect">
            <a:avLst>
              <a:gd name="adj" fmla="val 15388"/>
            </a:avLst>
          </a:prstGeom>
          <a:solidFill>
            <a:srgbClr val="B7C9FA"/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031" y="8373666"/>
            <a:ext cx="173831" cy="13906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83033" y="5529009"/>
            <a:ext cx="6679768" cy="7138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⚠️ </a:t>
            </a:r>
            <a:r>
              <a:rPr lang="en-US" sz="1600" b="1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Règle importante</a:t>
            </a:r>
            <a:r>
              <a:rPr lang="en-US" sz="160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 : Vous ne pouvez envoyer qu'</a:t>
            </a:r>
            <a:r>
              <a:rPr lang="en-US" sz="1600" b="1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UN SEUL message par personne</a:t>
            </a:r>
            <a:r>
              <a:rPr lang="en-US" sz="160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. Prenez le temps de bien </a:t>
            </a:r>
            <a:r>
              <a:rPr lang="en-US" sz="1600" dirty="0" err="1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réfléchir</a:t>
            </a:r>
            <a:r>
              <a:rPr lang="en-US" sz="1600" dirty="0">
                <a:solidFill>
                  <a:srgbClr val="000000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 à ce que vous voulez écrire ! Une fois envoyé, le bouton devient gris avec la mention "Déjà envoyé ✓".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486966" y="9131737"/>
            <a:ext cx="13656469" cy="222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endParaRPr lang="en-US" sz="1050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C942959-5A75-953B-FC35-ED48BFEB9929}"/>
              </a:ext>
            </a:extLst>
          </p:cNvPr>
          <p:cNvSpPr txBox="1"/>
          <p:nvPr/>
        </p:nvSpPr>
        <p:spPr>
          <a:xfrm>
            <a:off x="339267" y="6684197"/>
            <a:ext cx="6967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C'est une belle façon de montrer à vos camarades que vous pensez à eux et que vous voulez rendre leur journée spéciale. Les messages secrets permettent d'exprimer des choses plus personnelles si vous le souhaitez.</a:t>
            </a:r>
          </a:p>
          <a:p>
            <a:endParaRPr lang="fr-FR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3653" y="656034"/>
            <a:ext cx="8360926" cy="5912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🏆</a:t>
            </a:r>
            <a:r>
              <a:rPr lang="en-US" sz="36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 Le Défi des 9 Personnes Consécutives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53653" y="1620798"/>
            <a:ext cx="13323094" cy="597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Voici notre grand défi collectif : </a:t>
            </a:r>
            <a:r>
              <a:rPr lang="en-US" sz="1450" b="1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9 personnes consécutives doivent recevoir des messages de TOUS les élèves de la classe !</a:t>
            </a:r>
            <a:r>
              <a:rPr lang="en-US" sz="14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 Si nous réussissons, toute la classe gagne une activité spéciale surprise.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933807" y="2895481"/>
            <a:ext cx="6287929" cy="186690"/>
          </a:xfrm>
          <a:prstGeom prst="roundRect">
            <a:avLst>
              <a:gd name="adj" fmla="val 90040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1651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5" name="Shape 3"/>
          <p:cNvSpPr/>
          <p:nvPr/>
        </p:nvSpPr>
        <p:spPr>
          <a:xfrm>
            <a:off x="653653" y="2708672"/>
            <a:ext cx="560308" cy="560308"/>
          </a:xfrm>
          <a:prstGeom prst="roundRect">
            <a:avLst>
              <a:gd name="adj" fmla="val 81598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1651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671" y="2848808"/>
            <a:ext cx="280154" cy="280154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40343" y="3455670"/>
            <a:ext cx="2334578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Première étape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840343" y="3859530"/>
            <a:ext cx="6194822" cy="298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Chaque élève envoie un message à la personne dont c'est l'anniversaire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7688699" y="2615327"/>
            <a:ext cx="6287929" cy="186690"/>
          </a:xfrm>
          <a:prstGeom prst="roundRect">
            <a:avLst>
              <a:gd name="adj" fmla="val 90040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1651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0" name="Shape 7"/>
          <p:cNvSpPr/>
          <p:nvPr/>
        </p:nvSpPr>
        <p:spPr>
          <a:xfrm>
            <a:off x="7408545" y="2428518"/>
            <a:ext cx="560308" cy="560308"/>
          </a:xfrm>
          <a:prstGeom prst="roundRect">
            <a:avLst>
              <a:gd name="adj" fmla="val 81598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1651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548563" y="2568654"/>
            <a:ext cx="280154" cy="28015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595235" y="3175516"/>
            <a:ext cx="2334578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Validation</a:t>
            </a:r>
            <a:endParaRPr lang="en-US" sz="1800" dirty="0"/>
          </a:p>
        </p:txBody>
      </p:sp>
      <p:sp>
        <p:nvSpPr>
          <p:cNvPr id="13" name="Text 9"/>
          <p:cNvSpPr/>
          <p:nvPr/>
        </p:nvSpPr>
        <p:spPr>
          <a:xfrm>
            <a:off x="7595235" y="3579376"/>
            <a:ext cx="6194822" cy="597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Si TOUS les élèves ont envoyé un message : c'est un succès ! On compte cette personne dans la séquence</a:t>
            </a:r>
            <a:endParaRPr lang="en-US" sz="1450" dirty="0"/>
          </a:p>
        </p:txBody>
      </p:sp>
      <p:sp>
        <p:nvSpPr>
          <p:cNvPr id="14" name="Shape 10"/>
          <p:cNvSpPr/>
          <p:nvPr/>
        </p:nvSpPr>
        <p:spPr>
          <a:xfrm>
            <a:off x="933807" y="5017413"/>
            <a:ext cx="6287929" cy="186690"/>
          </a:xfrm>
          <a:prstGeom prst="roundRect">
            <a:avLst>
              <a:gd name="adj" fmla="val 90040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1651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5" name="Shape 11"/>
          <p:cNvSpPr/>
          <p:nvPr/>
        </p:nvSpPr>
        <p:spPr>
          <a:xfrm>
            <a:off x="653653" y="4830604"/>
            <a:ext cx="560308" cy="560308"/>
          </a:xfrm>
          <a:prstGeom prst="roundRect">
            <a:avLst>
              <a:gd name="adj" fmla="val 81598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1651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3671" y="4970740"/>
            <a:ext cx="280154" cy="280154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840343" y="5577602"/>
            <a:ext cx="2334578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Attention</a:t>
            </a:r>
            <a:endParaRPr lang="en-US" sz="1800" dirty="0"/>
          </a:p>
        </p:txBody>
      </p:sp>
      <p:sp>
        <p:nvSpPr>
          <p:cNvPr id="18" name="Text 13"/>
          <p:cNvSpPr/>
          <p:nvPr/>
        </p:nvSpPr>
        <p:spPr>
          <a:xfrm>
            <a:off x="840343" y="5981462"/>
            <a:ext cx="6194822" cy="597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Si même un seul élève oublie d'envoyer son message : on recommence à zéro !</a:t>
            </a:r>
            <a:endParaRPr lang="en-US" sz="1450" dirty="0"/>
          </a:p>
        </p:txBody>
      </p:sp>
      <p:sp>
        <p:nvSpPr>
          <p:cNvPr id="19" name="Shape 14"/>
          <p:cNvSpPr/>
          <p:nvPr/>
        </p:nvSpPr>
        <p:spPr>
          <a:xfrm>
            <a:off x="7688699" y="4737259"/>
            <a:ext cx="6287929" cy="186690"/>
          </a:xfrm>
          <a:prstGeom prst="roundRect">
            <a:avLst>
              <a:gd name="adj" fmla="val 90040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1651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20" name="Shape 15"/>
          <p:cNvSpPr/>
          <p:nvPr/>
        </p:nvSpPr>
        <p:spPr>
          <a:xfrm>
            <a:off x="7408545" y="4550450"/>
            <a:ext cx="560308" cy="560308"/>
          </a:xfrm>
          <a:prstGeom prst="roundRect">
            <a:avLst>
              <a:gd name="adj" fmla="val 81598"/>
            </a:avLst>
          </a:prstGeom>
          <a:solidFill>
            <a:srgbClr val="CFDBFC"/>
          </a:solidFill>
          <a:ln w="7620">
            <a:solidFill>
              <a:srgbClr val="B5C1E2"/>
            </a:solidFill>
            <a:prstDash val="solid"/>
          </a:ln>
          <a:effectLst>
            <a:outerShdw dist="1651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548563" y="4690586"/>
            <a:ext cx="280154" cy="280154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595235" y="5297448"/>
            <a:ext cx="2334578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Objectif final</a:t>
            </a:r>
            <a:endParaRPr lang="en-US" sz="1800" dirty="0"/>
          </a:p>
        </p:txBody>
      </p:sp>
      <p:sp>
        <p:nvSpPr>
          <p:cNvPr id="23" name="Text 17"/>
          <p:cNvSpPr/>
          <p:nvPr/>
        </p:nvSpPr>
        <p:spPr>
          <a:xfrm>
            <a:off x="7595235" y="5701308"/>
            <a:ext cx="6194822" cy="597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Atteindre 9 personnes consécutives qui ont reçu tous les messages pour débloquer la récompense</a:t>
            </a:r>
            <a:endParaRPr lang="en-US" sz="1450" dirty="0"/>
          </a:p>
        </p:txBody>
      </p:sp>
      <p:sp>
        <p:nvSpPr>
          <p:cNvPr id="24" name="Text 18"/>
          <p:cNvSpPr/>
          <p:nvPr/>
        </p:nvSpPr>
        <p:spPr>
          <a:xfrm>
            <a:off x="653653" y="6975872"/>
            <a:ext cx="13323094" cy="5976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Consultez régulièrement la section </a:t>
            </a:r>
            <a:r>
              <a:rPr lang="en-US" sz="1450" b="1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"Progression"</a:t>
            </a:r>
            <a:r>
              <a:rPr lang="en-US" sz="14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 pour voir combien de personnes consécutives nous avons réussi et qui a besoin de recevoir plus de messages. C'est un véritable travail d'équipe où chaque participation compte !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4023" y="592455"/>
            <a:ext cx="5401508" cy="6885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🗳️</a:t>
            </a:r>
            <a:r>
              <a:rPr lang="en-US" sz="42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 Le Système de Vote</a:t>
            </a:r>
            <a:endParaRPr lang="en-US" sz="4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023" y="1604129"/>
            <a:ext cx="1077278" cy="15861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46684" y="1819513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Découvrir les activités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2046684" y="2285286"/>
            <a:ext cx="6343293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Les enseignants créent une liste d'activités possibles que vous pouvez consulter dans la section "Vote Activités"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023" y="3190280"/>
            <a:ext cx="1077278" cy="15861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046684" y="3405664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Vote initial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2046684" y="3871436"/>
            <a:ext cx="6343293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Quand le vote est activé, choisissez vos activités préférées. Vous ne pouvez voter qu'une seule fois pour rester équitable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023" y="4776430"/>
            <a:ext cx="1077278" cy="15861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046684" y="4991814"/>
            <a:ext cx="2693194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Vote final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2046684" y="5457587"/>
            <a:ext cx="6343293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Plus tard, les enseignants activeront le vote final qui déterminera l'activité que toute la classe fera ensemble</a:t>
            </a:r>
            <a:endParaRPr lang="en-US" sz="1650" dirty="0"/>
          </a:p>
        </p:txBody>
      </p:sp>
      <p:sp>
        <p:nvSpPr>
          <p:cNvPr id="13" name="Text 7"/>
          <p:cNvSpPr/>
          <p:nvPr/>
        </p:nvSpPr>
        <p:spPr>
          <a:xfrm>
            <a:off x="754023" y="6604873"/>
            <a:ext cx="7635954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Votre voix compte vraiment ! C'est une approche démocratique où chaque élève participe à la décision du groupe. Vous pouvez voir les résultats en temps réel et découvrir quelle activité remporte le plus de suffrages.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6253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📍</a:t>
            </a:r>
            <a:r>
              <a:rPr lang="en-US" sz="22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 Guide d'Utilisation du Site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412075" y="1823027"/>
            <a:ext cx="174307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🔐</a:t>
            </a:r>
            <a:r>
              <a:rPr lang="en-US" sz="24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 Première connexion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12076" y="2487489"/>
            <a:ext cx="624550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Rendez-vous sur le site web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389214" y="2960856"/>
            <a:ext cx="624550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2"/>
            </a:pPr>
            <a:r>
              <a:rPr lang="en-US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Connectez-vous avec votre email scolaire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389215" y="3482298"/>
            <a:ext cx="624550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3"/>
            </a:pPr>
            <a:r>
              <a:rPr lang="en-US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Utilisez le mot de passe temporaire : </a:t>
            </a:r>
            <a:r>
              <a:rPr lang="en-US" dirty="0">
                <a:solidFill>
                  <a:srgbClr val="666666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login123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389216" y="4141053"/>
            <a:ext cx="624550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4"/>
            </a:pPr>
            <a:r>
              <a:rPr lang="en-US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Changez votre mot de passe lors de votre première visite</a:t>
            </a: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389217" y="4811222"/>
            <a:ext cx="624550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5"/>
            </a:pPr>
            <a:r>
              <a:rPr lang="en-US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Remplissez le formulaire d'informations sur vous. </a:t>
            </a:r>
          </a:p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5"/>
            </a:pPr>
            <a:endParaRPr lang="en-US" dirty="0">
              <a:solidFill>
                <a:srgbClr val="666666"/>
              </a:solidFill>
              <a:latin typeface="IBM Plex Sans" pitchFamily="34" charset="0"/>
              <a:ea typeface="IBM Plex Sans" pitchFamily="34" charset="-122"/>
              <a:cs typeface="IBM Plex Sans" pitchFamily="34" charset="-120"/>
            </a:endParaRPr>
          </a:p>
          <a:p>
            <a:pPr algn="l">
              <a:lnSpc>
                <a:spcPts val="1400"/>
              </a:lnSpc>
              <a:buSzPct val="100000"/>
            </a:pPr>
            <a:r>
              <a:rPr lang="en-US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Tout restera confidentiels, et sera utilisé pour des fins pédagogiques.</a:t>
            </a:r>
            <a:endParaRPr lang="en-US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5683" y="963692"/>
            <a:ext cx="6245501" cy="678001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7">
            <a:extLst>
              <a:ext uri="{FF2B5EF4-FFF2-40B4-BE49-F238E27FC236}">
                <a16:creationId xmlns:a16="http://schemas.microsoft.com/office/drawing/2014/main" id="{FFB36AD4-9EF5-9720-5153-BDD574DE8F3D}"/>
              </a:ext>
            </a:extLst>
          </p:cNvPr>
          <p:cNvSpPr/>
          <p:nvPr/>
        </p:nvSpPr>
        <p:spPr>
          <a:xfrm>
            <a:off x="4042380" y="1421368"/>
            <a:ext cx="6801437" cy="683776"/>
          </a:xfrm>
          <a:prstGeom prst="roundRect">
            <a:avLst>
              <a:gd name="adj" fmla="val 14928"/>
            </a:avLst>
          </a:prstGeom>
          <a:solidFill>
            <a:srgbClr val="FFFFFF">
              <a:alpha val="95000"/>
            </a:srgbClr>
          </a:solidFill>
          <a:ln w="15240">
            <a:solidFill>
              <a:srgbClr val="B5C1E2"/>
            </a:solidFill>
            <a:prstDash val="solid"/>
          </a:ln>
          <a:effectLst>
            <a:outerShdw dist="1016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 sz="3600"/>
          </a:p>
        </p:txBody>
      </p:sp>
      <p:sp>
        <p:nvSpPr>
          <p:cNvPr id="3" name="Shape 8">
            <a:extLst>
              <a:ext uri="{FF2B5EF4-FFF2-40B4-BE49-F238E27FC236}">
                <a16:creationId xmlns:a16="http://schemas.microsoft.com/office/drawing/2014/main" id="{1EFF5699-7B42-9CB7-947E-B676779E1D2D}"/>
              </a:ext>
            </a:extLst>
          </p:cNvPr>
          <p:cNvSpPr>
            <a:spLocks/>
          </p:cNvSpPr>
          <p:nvPr/>
        </p:nvSpPr>
        <p:spPr>
          <a:xfrm>
            <a:off x="4057620" y="1436608"/>
            <a:ext cx="467692" cy="653296"/>
          </a:xfrm>
          <a:prstGeom prst="roundRect">
            <a:avLst>
              <a:gd name="adj" fmla="val 18470"/>
            </a:avLst>
          </a:prstGeom>
          <a:solidFill>
            <a:srgbClr val="CFDBFC"/>
          </a:solidFill>
          <a:ln/>
          <a:effectLst>
            <a:outerShdw dist="1016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 sz="3600"/>
          </a:p>
        </p:txBody>
      </p:sp>
      <p:sp>
        <p:nvSpPr>
          <p:cNvPr id="4" name="Text 9">
            <a:extLst>
              <a:ext uri="{FF2B5EF4-FFF2-40B4-BE49-F238E27FC236}">
                <a16:creationId xmlns:a16="http://schemas.microsoft.com/office/drawing/2014/main" id="{5EE7AF98-F5FB-22B6-9365-CC83449CB002}"/>
              </a:ext>
            </a:extLst>
          </p:cNvPr>
          <p:cNvSpPr>
            <a:spLocks/>
          </p:cNvSpPr>
          <p:nvPr/>
        </p:nvSpPr>
        <p:spPr>
          <a:xfrm>
            <a:off x="4238300" y="1727119"/>
            <a:ext cx="54591" cy="103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10">
            <a:extLst>
              <a:ext uri="{FF2B5EF4-FFF2-40B4-BE49-F238E27FC236}">
                <a16:creationId xmlns:a16="http://schemas.microsoft.com/office/drawing/2014/main" id="{A26775D2-3DAF-4CA2-688A-43E306241258}"/>
              </a:ext>
            </a:extLst>
          </p:cNvPr>
          <p:cNvSpPr/>
          <p:nvPr/>
        </p:nvSpPr>
        <p:spPr>
          <a:xfrm>
            <a:off x="4624595" y="1549955"/>
            <a:ext cx="1461507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Liste</a:t>
            </a:r>
            <a:endParaRPr lang="en-US" sz="2000" dirty="0"/>
          </a:p>
        </p:txBody>
      </p:sp>
      <p:sp>
        <p:nvSpPr>
          <p:cNvPr id="6" name="Text 11">
            <a:extLst>
              <a:ext uri="{FF2B5EF4-FFF2-40B4-BE49-F238E27FC236}">
                <a16:creationId xmlns:a16="http://schemas.microsoft.com/office/drawing/2014/main" id="{BE39FE8A-02CA-1F05-CB7E-80893F45A95A}"/>
              </a:ext>
            </a:extLst>
          </p:cNvPr>
          <p:cNvSpPr/>
          <p:nvPr/>
        </p:nvSpPr>
        <p:spPr>
          <a:xfrm>
            <a:off x="4624595" y="1830287"/>
            <a:ext cx="6219222" cy="2341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20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Consultez tous les anniversaires à venir de vos camarades</a:t>
            </a:r>
            <a:endParaRPr lang="en-US" sz="1200" dirty="0"/>
          </a:p>
        </p:txBody>
      </p:sp>
      <p:sp>
        <p:nvSpPr>
          <p:cNvPr id="7" name="Shape 12">
            <a:extLst>
              <a:ext uri="{FF2B5EF4-FFF2-40B4-BE49-F238E27FC236}">
                <a16:creationId xmlns:a16="http://schemas.microsoft.com/office/drawing/2014/main" id="{B74A5E83-B6FE-F6BB-6814-898F2036E97E}"/>
              </a:ext>
            </a:extLst>
          </p:cNvPr>
          <p:cNvSpPr/>
          <p:nvPr/>
        </p:nvSpPr>
        <p:spPr>
          <a:xfrm>
            <a:off x="4057620" y="2498823"/>
            <a:ext cx="6786197" cy="683776"/>
          </a:xfrm>
          <a:prstGeom prst="roundRect">
            <a:avLst>
              <a:gd name="adj" fmla="val 14928"/>
            </a:avLst>
          </a:prstGeom>
          <a:solidFill>
            <a:srgbClr val="FFFFFF">
              <a:alpha val="95000"/>
            </a:srgbClr>
          </a:solidFill>
          <a:ln w="15240">
            <a:solidFill>
              <a:srgbClr val="B5C1E2"/>
            </a:solidFill>
            <a:prstDash val="solid"/>
          </a:ln>
          <a:effectLst>
            <a:outerShdw dist="1016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 sz="3600" dirty="0"/>
          </a:p>
        </p:txBody>
      </p:sp>
      <p:sp>
        <p:nvSpPr>
          <p:cNvPr id="8" name="Shape 13">
            <a:extLst>
              <a:ext uri="{FF2B5EF4-FFF2-40B4-BE49-F238E27FC236}">
                <a16:creationId xmlns:a16="http://schemas.microsoft.com/office/drawing/2014/main" id="{79D67BA7-AE71-9821-988D-1A6D1C25957D}"/>
              </a:ext>
            </a:extLst>
          </p:cNvPr>
          <p:cNvSpPr/>
          <p:nvPr/>
        </p:nvSpPr>
        <p:spPr>
          <a:xfrm>
            <a:off x="4072860" y="2514063"/>
            <a:ext cx="453628" cy="653296"/>
          </a:xfrm>
          <a:prstGeom prst="roundRect">
            <a:avLst>
              <a:gd name="adj" fmla="val 18470"/>
            </a:avLst>
          </a:prstGeom>
          <a:solidFill>
            <a:srgbClr val="CFDBFC"/>
          </a:solidFill>
          <a:ln/>
          <a:effectLst>
            <a:outerShdw dist="1016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 sz="3200"/>
          </a:p>
        </p:txBody>
      </p:sp>
      <p:sp>
        <p:nvSpPr>
          <p:cNvPr id="9" name="Text 14">
            <a:extLst>
              <a:ext uri="{FF2B5EF4-FFF2-40B4-BE49-F238E27FC236}">
                <a16:creationId xmlns:a16="http://schemas.microsoft.com/office/drawing/2014/main" id="{16D69D2F-96B4-F9FA-F3F2-8AD1C9C52783}"/>
              </a:ext>
            </a:extLst>
          </p:cNvPr>
          <p:cNvSpPr/>
          <p:nvPr/>
        </p:nvSpPr>
        <p:spPr>
          <a:xfrm>
            <a:off x="4210854" y="2734329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2</a:t>
            </a:r>
            <a:endParaRPr lang="en-US" sz="2000" dirty="0"/>
          </a:p>
        </p:txBody>
      </p:sp>
      <p:sp>
        <p:nvSpPr>
          <p:cNvPr id="10" name="Text 15">
            <a:extLst>
              <a:ext uri="{FF2B5EF4-FFF2-40B4-BE49-F238E27FC236}">
                <a16:creationId xmlns:a16="http://schemas.microsoft.com/office/drawing/2014/main" id="{D0A1D48E-91F3-D214-5883-7D5D3889FF67}"/>
              </a:ext>
            </a:extLst>
          </p:cNvPr>
          <p:cNvSpPr/>
          <p:nvPr/>
        </p:nvSpPr>
        <p:spPr>
          <a:xfrm>
            <a:off x="4639836" y="2627411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Calendrier</a:t>
            </a:r>
            <a:endParaRPr lang="en-US" dirty="0"/>
          </a:p>
        </p:txBody>
      </p:sp>
      <p:sp>
        <p:nvSpPr>
          <p:cNvPr id="11" name="Text 16">
            <a:extLst>
              <a:ext uri="{FF2B5EF4-FFF2-40B4-BE49-F238E27FC236}">
                <a16:creationId xmlns:a16="http://schemas.microsoft.com/office/drawing/2014/main" id="{3A6334B9-7BAE-E576-CA6A-6E190FE643E4}"/>
              </a:ext>
            </a:extLst>
          </p:cNvPr>
          <p:cNvSpPr/>
          <p:nvPr/>
        </p:nvSpPr>
        <p:spPr>
          <a:xfrm>
            <a:off x="4639836" y="2872560"/>
            <a:ext cx="1312592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Visualisez tous les anniversaires de l'année sur un calendrier annuel</a:t>
            </a:r>
            <a:endParaRPr lang="en-US" sz="1100" dirty="0"/>
          </a:p>
        </p:txBody>
      </p:sp>
      <p:sp>
        <p:nvSpPr>
          <p:cNvPr id="12" name="Shape 17">
            <a:extLst>
              <a:ext uri="{FF2B5EF4-FFF2-40B4-BE49-F238E27FC236}">
                <a16:creationId xmlns:a16="http://schemas.microsoft.com/office/drawing/2014/main" id="{57FA3570-CB57-6890-DD8E-121DA73FEF58}"/>
              </a:ext>
            </a:extLst>
          </p:cNvPr>
          <p:cNvSpPr/>
          <p:nvPr/>
        </p:nvSpPr>
        <p:spPr>
          <a:xfrm>
            <a:off x="4027140" y="3431024"/>
            <a:ext cx="6801436" cy="683776"/>
          </a:xfrm>
          <a:prstGeom prst="roundRect">
            <a:avLst>
              <a:gd name="adj" fmla="val 14928"/>
            </a:avLst>
          </a:prstGeom>
          <a:solidFill>
            <a:srgbClr val="FFFFFF">
              <a:alpha val="95000"/>
            </a:srgbClr>
          </a:solidFill>
          <a:ln w="15240">
            <a:solidFill>
              <a:srgbClr val="B5C1E2"/>
            </a:solidFill>
            <a:prstDash val="solid"/>
          </a:ln>
          <a:effectLst>
            <a:outerShdw dist="1016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 sz="3200"/>
          </a:p>
        </p:txBody>
      </p:sp>
      <p:sp>
        <p:nvSpPr>
          <p:cNvPr id="13" name="Shape 18">
            <a:extLst>
              <a:ext uri="{FF2B5EF4-FFF2-40B4-BE49-F238E27FC236}">
                <a16:creationId xmlns:a16="http://schemas.microsoft.com/office/drawing/2014/main" id="{AAAA5217-5222-D927-1380-06981A165A1C}"/>
              </a:ext>
            </a:extLst>
          </p:cNvPr>
          <p:cNvSpPr/>
          <p:nvPr/>
        </p:nvSpPr>
        <p:spPr>
          <a:xfrm>
            <a:off x="4042380" y="3446264"/>
            <a:ext cx="453628" cy="653296"/>
          </a:xfrm>
          <a:prstGeom prst="roundRect">
            <a:avLst>
              <a:gd name="adj" fmla="val 18470"/>
            </a:avLst>
          </a:prstGeom>
          <a:solidFill>
            <a:srgbClr val="CFDBFC"/>
          </a:solidFill>
          <a:ln/>
          <a:effectLst>
            <a:outerShdw dist="1016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 sz="3200"/>
          </a:p>
        </p:txBody>
      </p:sp>
      <p:sp>
        <p:nvSpPr>
          <p:cNvPr id="14" name="Text 19">
            <a:extLst>
              <a:ext uri="{FF2B5EF4-FFF2-40B4-BE49-F238E27FC236}">
                <a16:creationId xmlns:a16="http://schemas.microsoft.com/office/drawing/2014/main" id="{5B5ED9B6-4A24-8EE9-E30B-BFF52CBCECD2}"/>
              </a:ext>
            </a:extLst>
          </p:cNvPr>
          <p:cNvSpPr/>
          <p:nvPr/>
        </p:nvSpPr>
        <p:spPr>
          <a:xfrm>
            <a:off x="4180374" y="3666529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3</a:t>
            </a:r>
            <a:endParaRPr lang="en-US" sz="2000" dirty="0"/>
          </a:p>
        </p:txBody>
      </p:sp>
      <p:sp>
        <p:nvSpPr>
          <p:cNvPr id="15" name="Text 20">
            <a:extLst>
              <a:ext uri="{FF2B5EF4-FFF2-40B4-BE49-F238E27FC236}">
                <a16:creationId xmlns:a16="http://schemas.microsoft.com/office/drawing/2014/main" id="{39744223-9325-635C-5912-544829424FF8}"/>
              </a:ext>
            </a:extLst>
          </p:cNvPr>
          <p:cNvSpPr/>
          <p:nvPr/>
        </p:nvSpPr>
        <p:spPr>
          <a:xfrm>
            <a:off x="4609356" y="3559611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Notifications</a:t>
            </a:r>
            <a:endParaRPr lang="en-US" dirty="0"/>
          </a:p>
        </p:txBody>
      </p:sp>
      <p:sp>
        <p:nvSpPr>
          <p:cNvPr id="16" name="Text 21">
            <a:extLst>
              <a:ext uri="{FF2B5EF4-FFF2-40B4-BE49-F238E27FC236}">
                <a16:creationId xmlns:a16="http://schemas.microsoft.com/office/drawing/2014/main" id="{BE66BDCB-70A2-3BFA-8622-DC0D8C961C08}"/>
              </a:ext>
            </a:extLst>
          </p:cNvPr>
          <p:cNvSpPr/>
          <p:nvPr/>
        </p:nvSpPr>
        <p:spPr>
          <a:xfrm>
            <a:off x="4609356" y="3804761"/>
            <a:ext cx="1312592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Découvrez les anniversaires approchants et lisez tous les messages reçus</a:t>
            </a:r>
            <a:endParaRPr lang="en-US" sz="1100" dirty="0"/>
          </a:p>
        </p:txBody>
      </p:sp>
      <p:sp>
        <p:nvSpPr>
          <p:cNvPr id="17" name="Shape 22">
            <a:extLst>
              <a:ext uri="{FF2B5EF4-FFF2-40B4-BE49-F238E27FC236}">
                <a16:creationId xmlns:a16="http://schemas.microsoft.com/office/drawing/2014/main" id="{15F4C024-6AC1-DE00-73D5-F0B3CEE2A088}"/>
              </a:ext>
            </a:extLst>
          </p:cNvPr>
          <p:cNvSpPr/>
          <p:nvPr/>
        </p:nvSpPr>
        <p:spPr>
          <a:xfrm>
            <a:off x="4006653" y="4578292"/>
            <a:ext cx="6837164" cy="683776"/>
          </a:xfrm>
          <a:prstGeom prst="roundRect">
            <a:avLst>
              <a:gd name="adj" fmla="val 14928"/>
            </a:avLst>
          </a:prstGeom>
          <a:solidFill>
            <a:srgbClr val="FFFFFF">
              <a:alpha val="95000"/>
            </a:srgbClr>
          </a:solidFill>
          <a:ln w="15240">
            <a:solidFill>
              <a:srgbClr val="B5C1E2"/>
            </a:solidFill>
            <a:prstDash val="solid"/>
          </a:ln>
          <a:effectLst>
            <a:outerShdw dist="1016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8" name="Shape 23">
            <a:extLst>
              <a:ext uri="{FF2B5EF4-FFF2-40B4-BE49-F238E27FC236}">
                <a16:creationId xmlns:a16="http://schemas.microsoft.com/office/drawing/2014/main" id="{B9D9A81E-9A27-B14B-B402-3650718BEAD5}"/>
              </a:ext>
            </a:extLst>
          </p:cNvPr>
          <p:cNvSpPr/>
          <p:nvPr/>
        </p:nvSpPr>
        <p:spPr>
          <a:xfrm>
            <a:off x="4021893" y="4593532"/>
            <a:ext cx="453628" cy="653296"/>
          </a:xfrm>
          <a:prstGeom prst="roundRect">
            <a:avLst>
              <a:gd name="adj" fmla="val 18470"/>
            </a:avLst>
          </a:prstGeom>
          <a:solidFill>
            <a:srgbClr val="CFDBFC"/>
          </a:solidFill>
          <a:ln/>
          <a:effectLst>
            <a:outerShdw dist="1016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 sz="3200"/>
          </a:p>
        </p:txBody>
      </p:sp>
      <p:sp>
        <p:nvSpPr>
          <p:cNvPr id="19" name="Text 24">
            <a:extLst>
              <a:ext uri="{FF2B5EF4-FFF2-40B4-BE49-F238E27FC236}">
                <a16:creationId xmlns:a16="http://schemas.microsoft.com/office/drawing/2014/main" id="{75F53DC4-675F-BE88-0634-23E21A2319DF}"/>
              </a:ext>
            </a:extLst>
          </p:cNvPr>
          <p:cNvSpPr/>
          <p:nvPr/>
        </p:nvSpPr>
        <p:spPr>
          <a:xfrm>
            <a:off x="4159887" y="4813798"/>
            <a:ext cx="170021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4</a:t>
            </a:r>
            <a:endParaRPr lang="en-US" sz="2000" dirty="0"/>
          </a:p>
        </p:txBody>
      </p:sp>
      <p:sp>
        <p:nvSpPr>
          <p:cNvPr id="20" name="Text 25">
            <a:extLst>
              <a:ext uri="{FF2B5EF4-FFF2-40B4-BE49-F238E27FC236}">
                <a16:creationId xmlns:a16="http://schemas.microsoft.com/office/drawing/2014/main" id="{AAE36CD4-CFDB-18CD-33DB-D0FFB7410476}"/>
              </a:ext>
            </a:extLst>
          </p:cNvPr>
          <p:cNvSpPr/>
          <p:nvPr/>
        </p:nvSpPr>
        <p:spPr>
          <a:xfrm>
            <a:off x="4588869" y="4706880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Progression</a:t>
            </a:r>
            <a:endParaRPr lang="en-US" dirty="0"/>
          </a:p>
        </p:txBody>
      </p:sp>
      <p:sp>
        <p:nvSpPr>
          <p:cNvPr id="21" name="Text 26">
            <a:extLst>
              <a:ext uri="{FF2B5EF4-FFF2-40B4-BE49-F238E27FC236}">
                <a16:creationId xmlns:a16="http://schemas.microsoft.com/office/drawing/2014/main" id="{5A19B218-E9D2-D1F2-FE50-C735C6672553}"/>
              </a:ext>
            </a:extLst>
          </p:cNvPr>
          <p:cNvSpPr/>
          <p:nvPr/>
        </p:nvSpPr>
        <p:spPr>
          <a:xfrm>
            <a:off x="4588869" y="4952029"/>
            <a:ext cx="1312592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Suivez le nombre de personnes consécutives réussies et voyez qui a besoin de messages</a:t>
            </a:r>
            <a:endParaRPr lang="en-US" sz="1100" dirty="0"/>
          </a:p>
        </p:txBody>
      </p:sp>
      <p:sp>
        <p:nvSpPr>
          <p:cNvPr id="22" name="Shape 27">
            <a:extLst>
              <a:ext uri="{FF2B5EF4-FFF2-40B4-BE49-F238E27FC236}">
                <a16:creationId xmlns:a16="http://schemas.microsoft.com/office/drawing/2014/main" id="{EED34312-BA4C-F057-4311-91A56A8FC3A3}"/>
              </a:ext>
            </a:extLst>
          </p:cNvPr>
          <p:cNvSpPr/>
          <p:nvPr/>
        </p:nvSpPr>
        <p:spPr>
          <a:xfrm>
            <a:off x="4045153" y="5687658"/>
            <a:ext cx="6798664" cy="683776"/>
          </a:xfrm>
          <a:prstGeom prst="roundRect">
            <a:avLst>
              <a:gd name="adj" fmla="val 14928"/>
            </a:avLst>
          </a:prstGeom>
          <a:solidFill>
            <a:srgbClr val="FFFFFF">
              <a:alpha val="95000"/>
            </a:srgbClr>
          </a:solidFill>
          <a:ln w="15240">
            <a:solidFill>
              <a:srgbClr val="B5C1E2"/>
            </a:solidFill>
            <a:prstDash val="solid"/>
          </a:ln>
          <a:effectLst>
            <a:outerShdw dist="1016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 sz="3200"/>
          </a:p>
        </p:txBody>
      </p:sp>
      <p:sp>
        <p:nvSpPr>
          <p:cNvPr id="23" name="Shape 28">
            <a:extLst>
              <a:ext uri="{FF2B5EF4-FFF2-40B4-BE49-F238E27FC236}">
                <a16:creationId xmlns:a16="http://schemas.microsoft.com/office/drawing/2014/main" id="{355C3820-4B7F-2CD1-E313-C9CF94A30DF7}"/>
              </a:ext>
            </a:extLst>
          </p:cNvPr>
          <p:cNvSpPr/>
          <p:nvPr/>
        </p:nvSpPr>
        <p:spPr>
          <a:xfrm>
            <a:off x="4060392" y="5687658"/>
            <a:ext cx="428852" cy="653296"/>
          </a:xfrm>
          <a:prstGeom prst="roundRect">
            <a:avLst>
              <a:gd name="adj" fmla="val 18470"/>
            </a:avLst>
          </a:prstGeom>
          <a:solidFill>
            <a:srgbClr val="CFDBFC"/>
          </a:solidFill>
          <a:ln/>
          <a:effectLst>
            <a:outerShdw dist="1016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 sz="3200"/>
          </a:p>
        </p:txBody>
      </p:sp>
      <p:sp>
        <p:nvSpPr>
          <p:cNvPr id="24" name="Text 29">
            <a:extLst>
              <a:ext uri="{FF2B5EF4-FFF2-40B4-BE49-F238E27FC236}">
                <a16:creationId xmlns:a16="http://schemas.microsoft.com/office/drawing/2014/main" id="{A014D36A-DF42-6136-FD55-6690F12D17C7}"/>
              </a:ext>
            </a:extLst>
          </p:cNvPr>
          <p:cNvSpPr/>
          <p:nvPr/>
        </p:nvSpPr>
        <p:spPr>
          <a:xfrm>
            <a:off x="4198386" y="5907923"/>
            <a:ext cx="290857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5</a:t>
            </a:r>
            <a:endParaRPr lang="en-US" sz="2000" dirty="0"/>
          </a:p>
        </p:txBody>
      </p:sp>
      <p:sp>
        <p:nvSpPr>
          <p:cNvPr id="25" name="Text 30">
            <a:extLst>
              <a:ext uri="{FF2B5EF4-FFF2-40B4-BE49-F238E27FC236}">
                <a16:creationId xmlns:a16="http://schemas.microsoft.com/office/drawing/2014/main" id="{E662E8CF-3617-E6C4-2673-30CC40E0D702}"/>
              </a:ext>
            </a:extLst>
          </p:cNvPr>
          <p:cNvSpPr/>
          <p:nvPr/>
        </p:nvSpPr>
        <p:spPr>
          <a:xfrm>
            <a:off x="4627368" y="5801005"/>
            <a:ext cx="242503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Vote Activités</a:t>
            </a:r>
            <a:endParaRPr lang="en-US" dirty="0"/>
          </a:p>
        </p:txBody>
      </p:sp>
      <p:sp>
        <p:nvSpPr>
          <p:cNvPr id="26" name="Text 31">
            <a:extLst>
              <a:ext uri="{FF2B5EF4-FFF2-40B4-BE49-F238E27FC236}">
                <a16:creationId xmlns:a16="http://schemas.microsoft.com/office/drawing/2014/main" id="{EB1A183B-6E46-ADDC-1BD0-BF233156E4F6}"/>
              </a:ext>
            </a:extLst>
          </p:cNvPr>
          <p:cNvSpPr/>
          <p:nvPr/>
        </p:nvSpPr>
        <p:spPr>
          <a:xfrm>
            <a:off x="4627367" y="6014307"/>
            <a:ext cx="2245468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110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Explorez les activités proposées et votez pour vos favorites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116821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8198"/>
            <a:ext cx="8649414" cy="724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💡</a:t>
            </a:r>
            <a:r>
              <a:rPr lang="en-US" sz="445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 Conseils pour Réussir Ensemble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82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Pour les messages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7307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Vérifiez régulièrement les anniversaires à venir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7817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Envoyez votre message dès que possible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8327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Écrivez quelque chose de sincère et personnel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08838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N'oubliez personne !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235893" y="3182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Pour l'objectif collectif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235893" y="367307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Rappelez-vous : TOUT LE MONDE doit participer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235893" y="447817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Encouragez vos camarades qui ont oublié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235893" y="528327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Consultez la progression régulièrement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235893" y="608838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Célébrez chaque succès en équipe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677995" y="3182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Pour le vote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77995" y="367307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Votez pour ce que vous préférez vraiment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677995" y="447817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Respectez le choix démocratique du groupe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677995" y="5283279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Attendez l'activation du vote par les enseignants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677995" y="6088380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Profitez de voir les résultats en direct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9503" y="796528"/>
            <a:ext cx="6258639" cy="7200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>
                <a:solidFill>
                  <a:srgbClr val="000000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❓</a:t>
            </a:r>
            <a:r>
              <a:rPr lang="en-US" sz="4400" dirty="0">
                <a:solidFill>
                  <a:srgbClr val="3F6FF3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 Questions Fréquentes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789503" y="1967746"/>
            <a:ext cx="4200049" cy="3157061"/>
          </a:xfrm>
          <a:prstGeom prst="roundRect">
            <a:avLst>
              <a:gd name="adj" fmla="val 6431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4" name="Text 2"/>
          <p:cNvSpPr/>
          <p:nvPr/>
        </p:nvSpPr>
        <p:spPr>
          <a:xfrm>
            <a:off x="1045488" y="2223730"/>
            <a:ext cx="3688080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Puis-je modifier mon message après l'envoi ?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45488" y="3063835"/>
            <a:ext cx="3688080" cy="1443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Non, c'est impossible de modifier un message une fois envoyé. Prenez bien le temps de réfléchir avant de cliquer sur "Envoyer" !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5057" y="1967746"/>
            <a:ext cx="4200168" cy="3157061"/>
          </a:xfrm>
          <a:prstGeom prst="roundRect">
            <a:avLst>
              <a:gd name="adj" fmla="val 6431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7" name="Text 5"/>
          <p:cNvSpPr/>
          <p:nvPr/>
        </p:nvSpPr>
        <p:spPr>
          <a:xfrm>
            <a:off x="5471041" y="2223730"/>
            <a:ext cx="3688199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Puis-je voir qui m'a envoyé un message secret ?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71041" y="3063835"/>
            <a:ext cx="3688199" cy="1804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Oui ! Vous verrez tous vos messages dans la section Notifications, qu'ils soient secrets ou publics. Les messages secrets ne sont cachés qu'aux autres élèves.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729" y="1967746"/>
            <a:ext cx="4200168" cy="3157061"/>
          </a:xfrm>
          <a:prstGeom prst="roundRect">
            <a:avLst>
              <a:gd name="adj" fmla="val 6431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0" name="Text 8"/>
          <p:cNvSpPr/>
          <p:nvPr/>
        </p:nvSpPr>
        <p:spPr>
          <a:xfrm>
            <a:off x="9896713" y="2223730"/>
            <a:ext cx="3688199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Que se passe-t-il si on n'atteint pas les 9 personnes ?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96713" y="3416260"/>
            <a:ext cx="3688199" cy="1443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Pas de panique ! On continue d'essayer ensemble. C'est un défi continu, pas une course. L'important est de persévérer en équipe.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89503" y="5350312"/>
            <a:ext cx="6412944" cy="2082641"/>
          </a:xfrm>
          <a:prstGeom prst="roundRect">
            <a:avLst>
              <a:gd name="adj" fmla="val 974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3" name="Text 11"/>
          <p:cNvSpPr/>
          <p:nvPr/>
        </p:nvSpPr>
        <p:spPr>
          <a:xfrm>
            <a:off x="1045488" y="5606296"/>
            <a:ext cx="3431500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Puis-je voter plusieurs fois ?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45488" y="6093976"/>
            <a:ext cx="5900976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Non, un seul vote par élève pour garantir l'équité. Chaque voix compte de manière égale dans notre système démocratique.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7952" y="5350312"/>
            <a:ext cx="6412944" cy="2082641"/>
          </a:xfrm>
          <a:prstGeom prst="roundRect">
            <a:avLst>
              <a:gd name="adj" fmla="val 974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B5C1E2"/>
            </a:solidFill>
            <a:prstDash val="solid"/>
          </a:ln>
          <a:effectLst>
            <a:outerShdw dist="20320" dir="2700000" algn="bl" rotWithShape="0">
              <a:srgbClr val="B5C1E2">
                <a:alpha val="100000"/>
              </a:srgbClr>
            </a:outerShdw>
          </a:effectLst>
        </p:spPr>
        <p:txBody>
          <a:bodyPr/>
          <a:lstStyle/>
          <a:p>
            <a:endParaRPr lang="fr-FR"/>
          </a:p>
        </p:txBody>
      </p:sp>
      <p:sp>
        <p:nvSpPr>
          <p:cNvPr id="16" name="Text 14"/>
          <p:cNvSpPr/>
          <p:nvPr/>
        </p:nvSpPr>
        <p:spPr>
          <a:xfrm>
            <a:off x="7683937" y="5606296"/>
            <a:ext cx="4639389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666666"/>
                </a:solidFill>
                <a:latin typeface="Outfit Medium" pitchFamily="34" charset="0"/>
                <a:ea typeface="Outfit Medium" pitchFamily="34" charset="-122"/>
                <a:cs typeface="Outfit Medium" pitchFamily="34" charset="-120"/>
              </a:rPr>
              <a:t>Comment savoir si le vote est activé ?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83937" y="6093976"/>
            <a:ext cx="5900976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666666"/>
                </a:solidFill>
                <a:latin typeface="IBM Plex Sans" pitchFamily="34" charset="0"/>
                <a:ea typeface="IBM Plex Sans" pitchFamily="34" charset="-122"/>
                <a:cs typeface="IBM Plex Sans" pitchFamily="34" charset="-120"/>
              </a:rPr>
              <a:t>Si le vote n'est pas encore ouvert, un message vous l'indiquera clairement. Les enseignants vous préviendront quand vous pourrez voter.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1067</Words>
  <Application>Microsoft Macintosh PowerPoint</Application>
  <PresentationFormat>Personnalisé</PresentationFormat>
  <Paragraphs>122</Paragraphs>
  <Slides>11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Consolas</vt:lpstr>
      <vt:lpstr>Arial</vt:lpstr>
      <vt:lpstr>Outfit Medium</vt:lpstr>
      <vt:lpstr>Outfit Light</vt:lpstr>
      <vt:lpstr>IBM Plex Sans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Only The Pro</cp:lastModifiedBy>
  <cp:revision>2</cp:revision>
  <dcterms:created xsi:type="dcterms:W3CDTF">2025-11-13T02:53:34Z</dcterms:created>
  <dcterms:modified xsi:type="dcterms:W3CDTF">2025-11-13T11:48:06Z</dcterms:modified>
</cp:coreProperties>
</file>